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handoutMasterIdLst>
    <p:handoutMasterId r:id="rId31"/>
  </p:handoutMasterIdLst>
  <p:sldIdLst>
    <p:sldId id="400" r:id="rId2"/>
    <p:sldId id="413" r:id="rId3"/>
    <p:sldId id="414" r:id="rId4"/>
    <p:sldId id="422" r:id="rId5"/>
    <p:sldId id="415" r:id="rId6"/>
    <p:sldId id="420" r:id="rId7"/>
    <p:sldId id="421" r:id="rId8"/>
    <p:sldId id="417" r:id="rId9"/>
    <p:sldId id="419" r:id="rId10"/>
    <p:sldId id="418" r:id="rId11"/>
    <p:sldId id="429" r:id="rId12"/>
    <p:sldId id="427" r:id="rId13"/>
    <p:sldId id="416" r:id="rId14"/>
    <p:sldId id="428" r:id="rId15"/>
    <p:sldId id="426" r:id="rId16"/>
    <p:sldId id="425" r:id="rId17"/>
    <p:sldId id="433" r:id="rId18"/>
    <p:sldId id="431" r:id="rId19"/>
    <p:sldId id="434" r:id="rId20"/>
    <p:sldId id="430" r:id="rId21"/>
    <p:sldId id="435" r:id="rId22"/>
    <p:sldId id="432" r:id="rId23"/>
    <p:sldId id="424" r:id="rId24"/>
    <p:sldId id="437" r:id="rId25"/>
    <p:sldId id="436" r:id="rId26"/>
    <p:sldId id="439" r:id="rId27"/>
    <p:sldId id="438" r:id="rId28"/>
    <p:sldId id="440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5">
          <p15:clr>
            <a:srgbClr val="A4A3A4"/>
          </p15:clr>
        </p15:guide>
        <p15:guide id="2" pos="74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rem Natarajan" initials="PN" lastIdx="9" clrIdx="0"/>
  <p:cmAuthor id="1" name="Yigal Arens" initials="YA" lastIdx="8" clrIdx="1"/>
  <p:cmAuthor id="2" name="Jongmoo Choi" initials="J.C" lastIdx="1" clrIdx="2"/>
  <p:cmAuthor id="3" name="Giuseppe Lisanti" initials="" lastIdx="3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400"/>
    <a:srgbClr val="D6D341"/>
    <a:srgbClr val="FFFD78"/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95" autoAdjust="0"/>
    <p:restoredTop sz="91647" autoAdjust="0"/>
  </p:normalViewPr>
  <p:slideViewPr>
    <p:cSldViewPr>
      <p:cViewPr varScale="1">
        <p:scale>
          <a:sx n="202" d="100"/>
          <a:sy n="202" d="100"/>
        </p:scale>
        <p:origin x="184" y="296"/>
      </p:cViewPr>
      <p:guideLst>
        <p:guide orient="horz" pos="1025"/>
        <p:guide pos="74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commentAuthors" Target="commentAuthor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A73801-AC89-CE4A-B74A-872D071D846C}" type="datetimeFigureOut">
              <a:rPr lang="en-US" smtClean="0"/>
              <a:t>1/5/18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4FCC1A-6167-AB4E-870B-2C44ED3AA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194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B62C57-6F57-F240-9985-228CCE415117}" type="datetimeFigureOut">
              <a:rPr lang="en-US" smtClean="0"/>
              <a:t>1/5/18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EE4C76-D470-2943-A523-62A6C24A3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405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8619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17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410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967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324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291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410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86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classification of structured data in M3 deliverable</a:t>
            </a:r>
          </a:p>
          <a:p>
            <a:pPr lvl="1"/>
            <a:r>
              <a:rPr lang="en-US" dirty="0" smtClean="0"/>
              <a:t>Time Series data</a:t>
            </a:r>
          </a:p>
          <a:p>
            <a:pPr lvl="1"/>
            <a:r>
              <a:rPr lang="en-US" dirty="0" smtClean="0"/>
              <a:t>Event data</a:t>
            </a:r>
          </a:p>
          <a:p>
            <a:pPr lvl="1"/>
            <a:r>
              <a:rPr lang="en-US" dirty="0" smtClean="0"/>
              <a:t>Factoid data</a:t>
            </a:r>
          </a:p>
          <a:p>
            <a:r>
              <a:rPr lang="en-US" dirty="0" smtClean="0"/>
              <a:t>Approach for TS data</a:t>
            </a:r>
          </a:p>
          <a:p>
            <a:pPr lvl="1"/>
            <a:r>
              <a:rPr lang="en-US" dirty="0" smtClean="0"/>
              <a:t>Common patterns in TS datasets</a:t>
            </a:r>
          </a:p>
          <a:p>
            <a:pPr lvl="1"/>
            <a:r>
              <a:rPr lang="en-US" dirty="0" smtClean="0"/>
              <a:t>Abstracting patterns to a specification language</a:t>
            </a:r>
          </a:p>
          <a:p>
            <a:pPr lvl="1"/>
            <a:r>
              <a:rPr lang="en-US" dirty="0" smtClean="0"/>
              <a:t>Annotations of M3 deliverable tables and </a:t>
            </a:r>
            <a:r>
              <a:rPr lang="en-US" dirty="0" err="1" smtClean="0"/>
              <a:t>triplification</a:t>
            </a:r>
            <a:endParaRPr lang="en-US" dirty="0" smtClean="0"/>
          </a:p>
          <a:p>
            <a:pPr lvl="1"/>
            <a:r>
              <a:rPr lang="en-US" dirty="0" smtClean="0"/>
              <a:t>Causal factor generation (TS patterns)</a:t>
            </a:r>
          </a:p>
          <a:p>
            <a:pPr lvl="1"/>
            <a:r>
              <a:rPr lang="en-US" dirty="0" smtClean="0"/>
              <a:t>(Demo of system - annotations, extraction to JSON, </a:t>
            </a:r>
            <a:r>
              <a:rPr lang="en-US" dirty="0" err="1" smtClean="0"/>
              <a:t>triplification</a:t>
            </a:r>
            <a:r>
              <a:rPr lang="en-US" dirty="0" smtClean="0"/>
              <a:t>, causal factors)</a:t>
            </a:r>
          </a:p>
          <a:p>
            <a:pPr lvl="1"/>
            <a:r>
              <a:rPr lang="en-US" dirty="0" smtClean="0"/>
              <a:t>Common challenges in post-M3 datasets with examples</a:t>
            </a:r>
          </a:p>
          <a:p>
            <a:pPr lvl="1"/>
            <a:r>
              <a:rPr lang="en-US" dirty="0" smtClean="0"/>
              <a:t>Technical plan, open research ideas</a:t>
            </a:r>
          </a:p>
          <a:p>
            <a:pPr lvl="2"/>
            <a:r>
              <a:rPr lang="en-US" dirty="0" smtClean="0"/>
              <a:t>generating time series specifications</a:t>
            </a:r>
          </a:p>
          <a:p>
            <a:pPr lvl="2"/>
            <a:r>
              <a:rPr lang="en-US" dirty="0" smtClean="0"/>
              <a:t>mapping </a:t>
            </a:r>
            <a:r>
              <a:rPr lang="en-US" dirty="0" err="1" smtClean="0"/>
              <a:t>ts</a:t>
            </a:r>
            <a:r>
              <a:rPr lang="en-US" dirty="0" smtClean="0"/>
              <a:t> metadata to ontology</a:t>
            </a:r>
          </a:p>
          <a:p>
            <a:pPr lvl="2"/>
            <a:r>
              <a:rPr lang="en-US" dirty="0" smtClean="0"/>
              <a:t>robust casual factors and aligning with text</a:t>
            </a:r>
          </a:p>
          <a:p>
            <a:r>
              <a:rPr lang="en-US" dirty="0" smtClean="0"/>
              <a:t>Approach for event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03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95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084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181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68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469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068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EE4C76-D470-2943-A523-62A6C24A31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011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9407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272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143000"/>
            <a:ext cx="2057400" cy="4983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019800" cy="4983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0976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257800"/>
            <a:ext cx="5486400" cy="6096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93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5410200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Helvetica Neue" charset="0"/>
                <a:ea typeface="Helvetica Neue" charset="0"/>
                <a:cs typeface="Helvetica Neue" charset="0"/>
              </a:defRPr>
            </a:lvl1pPr>
            <a:lvl2pPr>
              <a:defRPr>
                <a:latin typeface="Helvetica Neue" charset="0"/>
                <a:ea typeface="Helvetica Neue" charset="0"/>
                <a:cs typeface="Helvetica Neue" charset="0"/>
              </a:defRPr>
            </a:lvl2pPr>
            <a:lvl3pPr>
              <a:defRPr>
                <a:latin typeface="Helvetica Neue" charset="0"/>
                <a:ea typeface="Helvetica Neue" charset="0"/>
                <a:cs typeface="Helvetica Neue" charset="0"/>
              </a:defRPr>
            </a:lvl3pPr>
            <a:lvl4pPr>
              <a:defRPr>
                <a:latin typeface="Helvetica Neue" charset="0"/>
                <a:ea typeface="Helvetica Neue" charset="0"/>
                <a:cs typeface="Helvetica Neue" charset="0"/>
              </a:defRPr>
            </a:lvl4pPr>
            <a:lvl5pPr>
              <a:defRPr>
                <a:latin typeface="Helvetica Neue" charset="0"/>
                <a:ea typeface="Helvetica Neue" charset="0"/>
                <a:cs typeface="Helvetica Neu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320BBAC5-C806-413F-9543-79DF06EBD8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1" y="0"/>
            <a:ext cx="8882742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5159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9491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6777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4040188" cy="803275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371600"/>
            <a:ext cx="4041775" cy="8032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1729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839200" cy="914400"/>
          </a:xfrm>
        </p:spPr>
        <p:txBody>
          <a:bodyPr/>
          <a:lstStyle>
            <a:lvl1pPr>
              <a:defRPr b="1" i="0">
                <a:latin typeface="Helvetica Neue Condensed Black" charset="0"/>
                <a:ea typeface="Helvetica Neue Condensed Black" charset="0"/>
                <a:cs typeface="Helvetica Neue Condensed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701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306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1550"/>
            <a:ext cx="3008313" cy="8572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71550"/>
            <a:ext cx="5111750" cy="51546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28800"/>
            <a:ext cx="3008313" cy="42973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9485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257800"/>
            <a:ext cx="5486400" cy="6096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93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68090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 userDrawn="1"/>
        </p:nvSpPr>
        <p:spPr>
          <a:xfrm>
            <a:off x="0" y="6604837"/>
            <a:ext cx="9144001" cy="27341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0"/>
            <a:ext cx="8654143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66800"/>
            <a:ext cx="822960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0" descr="isi.png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7" y="6648403"/>
            <a:ext cx="2149783" cy="186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" descr="Formal_Viterbi_GoldOnCard_NoBG.eps"/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451"/>
          <a:stretch/>
        </p:blipFill>
        <p:spPr bwMode="auto">
          <a:xfrm>
            <a:off x="8158910" y="6663740"/>
            <a:ext cx="952433" cy="155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F23AB31F-A79C-4BC0-9E65-3A1D853257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37957" y="6671176"/>
            <a:ext cx="457200" cy="140732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r">
              <a:defRPr sz="1300" b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416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57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b="1" i="0" kern="1200">
          <a:solidFill>
            <a:srgbClr val="C00000"/>
          </a:solidFill>
          <a:latin typeface="Helvetica Neue Condensed Black" charset="0"/>
          <a:ea typeface="Helvetica Neue Condensed Black" charset="0"/>
          <a:cs typeface="Helvetica Neue Condensed Black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1447800"/>
            <a:ext cx="7200900" cy="2125111"/>
          </a:xfrm>
        </p:spPr>
        <p:txBody>
          <a:bodyPr/>
          <a:lstStyle/>
          <a:p>
            <a:r>
              <a:rPr lang="en-US" altLang="en-US" dirty="0">
                <a:latin typeface="Calibri" pitchFamily="34" charset="0"/>
                <a:ea typeface="ＭＳ Ｐゴシック" pitchFamily="34" charset="-128"/>
              </a:rPr>
              <a:t>ELICIT: </a:t>
            </a:r>
            <a:br>
              <a:rPr lang="en-US" altLang="en-US" dirty="0">
                <a:latin typeface="Calibri" pitchFamily="34" charset="0"/>
                <a:ea typeface="ＭＳ Ｐゴシック" pitchFamily="34" charset="-128"/>
              </a:rPr>
            </a:br>
            <a:r>
              <a:rPr lang="en-US" altLang="en-US" dirty="0">
                <a:latin typeface="Calibri" pitchFamily="34" charset="0"/>
                <a:ea typeface="ＭＳ Ｐゴシック" pitchFamily="34" charset="-128"/>
              </a:rPr>
              <a:t>A System for Extracting and Organizing Causal Information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029200"/>
            <a:ext cx="7048500" cy="1143000"/>
          </a:xfrm>
        </p:spPr>
        <p:txBody>
          <a:bodyPr>
            <a:normAutofit/>
          </a:bodyPr>
          <a:lstStyle/>
          <a:p>
            <a:pPr algn="l">
              <a:lnSpc>
                <a:spcPct val="110000"/>
              </a:lnSpc>
            </a:pPr>
            <a:r>
              <a:rPr lang="en-US" sz="2000" dirty="0"/>
              <a:t>Site Visit (Part 1)</a:t>
            </a:r>
          </a:p>
          <a:p>
            <a:pPr algn="l">
              <a:lnSpc>
                <a:spcPct val="110000"/>
              </a:lnSpc>
            </a:pPr>
            <a:r>
              <a:rPr lang="en-US" sz="2000" dirty="0"/>
              <a:t>January 9, 2018</a:t>
            </a:r>
          </a:p>
        </p:txBody>
      </p:sp>
    </p:spTree>
    <p:extLst>
      <p:ext uri="{BB962C8B-B14F-4D97-AF65-F5344CB8AC3E}">
        <p14:creationId xmlns:p14="http://schemas.microsoft.com/office/powerpoint/2010/main" val="510855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Time Series Data: </a:t>
            </a:r>
            <a:r>
              <a:rPr lang="en-US" sz="3600" dirty="0"/>
              <a:t>Observations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6801"/>
            <a:ext cx="9144000" cy="302439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04179" y="1111765"/>
            <a:ext cx="1752600" cy="369332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Global metadata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01826" y="1112613"/>
            <a:ext cx="2209800" cy="369332"/>
          </a:xfrm>
          <a:prstGeom prst="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Series Regions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10000" y="1154668"/>
            <a:ext cx="1828800" cy="369332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Temporal Label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95600" y="5227089"/>
            <a:ext cx="2226187" cy="369332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/>
              <a:t>Time Series Metadata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09600" y="6004898"/>
            <a:ext cx="2009653" cy="369332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Aggregate Statistics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2"/>
          </p:cNvCxnSpPr>
          <p:nvPr/>
        </p:nvCxnSpPr>
        <p:spPr>
          <a:xfrm rot="5400000">
            <a:off x="1424512" y="1504386"/>
            <a:ext cx="479257" cy="432678"/>
          </a:xfrm>
          <a:prstGeom prst="curvedConnector3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10" idx="1"/>
          </p:cNvCxnSpPr>
          <p:nvPr/>
        </p:nvCxnSpPr>
        <p:spPr>
          <a:xfrm rot="10800000" flipH="1" flipV="1">
            <a:off x="3809999" y="1339333"/>
            <a:ext cx="876299" cy="1144031"/>
          </a:xfrm>
          <a:prstGeom prst="curvedConnector4">
            <a:avLst>
              <a:gd name="adj1" fmla="val -26087"/>
              <a:gd name="adj2" fmla="val 58071"/>
            </a:avLst>
          </a:prstGeom>
          <a:ln w="57150">
            <a:solidFill>
              <a:schemeClr val="accent6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0"/>
          </p:cNvCxnSpPr>
          <p:nvPr/>
        </p:nvCxnSpPr>
        <p:spPr>
          <a:xfrm rot="16200000" flipV="1">
            <a:off x="3353203" y="4571598"/>
            <a:ext cx="807489" cy="503494"/>
          </a:xfrm>
          <a:prstGeom prst="curvedConnector3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12" idx="0"/>
          </p:cNvCxnSpPr>
          <p:nvPr/>
        </p:nvCxnSpPr>
        <p:spPr>
          <a:xfrm rot="16200000" flipV="1">
            <a:off x="1006054" y="5396524"/>
            <a:ext cx="1063699" cy="153049"/>
          </a:xfrm>
          <a:prstGeom prst="curvedConnector3">
            <a:avLst/>
          </a:prstGeom>
          <a:ln w="57150">
            <a:solidFill>
              <a:schemeClr val="bg2">
                <a:lumMod val="5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stCxn id="9" idx="3"/>
          </p:cNvCxnSpPr>
          <p:nvPr/>
        </p:nvCxnSpPr>
        <p:spPr>
          <a:xfrm flipH="1">
            <a:off x="8077200" y="1297279"/>
            <a:ext cx="734426" cy="1871886"/>
          </a:xfrm>
          <a:prstGeom prst="curvedConnector4">
            <a:avLst>
              <a:gd name="adj1" fmla="val -31126"/>
              <a:gd name="adj2" fmla="val 54933"/>
            </a:avLst>
          </a:prstGeom>
          <a:ln w="57150">
            <a:solidFill>
              <a:schemeClr val="accent4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Process 1"/>
          <p:cNvSpPr/>
          <p:nvPr/>
        </p:nvSpPr>
        <p:spPr>
          <a:xfrm>
            <a:off x="4572000" y="3746632"/>
            <a:ext cx="4572000" cy="272533"/>
          </a:xfrm>
          <a:prstGeom prst="flowChartProcess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rocess 14"/>
          <p:cNvSpPr/>
          <p:nvPr/>
        </p:nvSpPr>
        <p:spPr>
          <a:xfrm>
            <a:off x="0" y="3746631"/>
            <a:ext cx="4572000" cy="272533"/>
          </a:xfrm>
          <a:prstGeom prst="flowChartProcess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257800" y="5366657"/>
            <a:ext cx="342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Metadata about time series is located in columns of the same row as the time series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2742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11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Pipeline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81000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time series specifications for file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58243" y="121609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Extract data into canonical JSON format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335486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 predictive mapping from metadata/values to classes in ontology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40929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Produce </a:t>
            </a:r>
            <a:r>
              <a:rPr lang="en-US" dirty="0" err="1"/>
              <a:t>triplified</a:t>
            </a:r>
            <a:r>
              <a:rPr lang="en-US" dirty="0"/>
              <a:t> representation of structured dataset</a:t>
            </a:r>
          </a:p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8243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Generate causal factors capturing high-level trends in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1000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 time series data with extractions from unstructured text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2743200" y="193999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20443" y="1936314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3"/>
          </p:cNvCxnSpPr>
          <p:nvPr/>
        </p:nvCxnSpPr>
        <p:spPr>
          <a:xfrm flipH="1" flipV="1">
            <a:off x="5720443" y="430530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45921" y="428063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9" idx="0"/>
          </p:cNvCxnSpPr>
          <p:nvPr/>
        </p:nvCxnSpPr>
        <p:spPr>
          <a:xfrm>
            <a:off x="7490148" y="2665445"/>
            <a:ext cx="0" cy="915955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0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12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Pipeline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81000" y="1219200"/>
            <a:ext cx="2362200" cy="1447800"/>
          </a:xfrm>
          <a:prstGeom prst="roundRect">
            <a:avLst/>
          </a:prstGeom>
          <a:solidFill>
            <a:srgbClr val="FFFD78">
              <a:alpha val="90000"/>
            </a:srgb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time series specifications for file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58243" y="121609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Extract data into canonical JSON format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335486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 predictive mapping from metadata/values to classes in ontology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40929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Produce </a:t>
            </a:r>
            <a:r>
              <a:rPr lang="en-US" dirty="0" err="1"/>
              <a:t>triplified</a:t>
            </a:r>
            <a:r>
              <a:rPr lang="en-US" dirty="0"/>
              <a:t> representation of structured dataset</a:t>
            </a:r>
          </a:p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8243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Generate causal factors capturing high-level trends in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1000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 time series data with extractions from unstructured text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2743200" y="193999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20443" y="1936314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3"/>
          </p:cNvCxnSpPr>
          <p:nvPr/>
        </p:nvCxnSpPr>
        <p:spPr>
          <a:xfrm flipH="1" flipV="1">
            <a:off x="5720443" y="430530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45921" y="428063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9" idx="0"/>
          </p:cNvCxnSpPr>
          <p:nvPr/>
        </p:nvCxnSpPr>
        <p:spPr>
          <a:xfrm>
            <a:off x="7490148" y="2665445"/>
            <a:ext cx="0" cy="915955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33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cess 4"/>
          <p:cNvSpPr/>
          <p:nvPr/>
        </p:nvSpPr>
        <p:spPr>
          <a:xfrm>
            <a:off x="1219200" y="2057400"/>
            <a:ext cx="4800600" cy="502920"/>
          </a:xfrm>
          <a:prstGeom prst="flowChartProcess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13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Abstracting TS template to specification</a:t>
            </a:r>
            <a:endParaRPr lang="en-US" dirty="0"/>
          </a:p>
        </p:txBody>
      </p:sp>
      <p:sp>
        <p:nvSpPr>
          <p:cNvPr id="6" name="Process 5"/>
          <p:cNvSpPr/>
          <p:nvPr/>
        </p:nvSpPr>
        <p:spPr>
          <a:xfrm>
            <a:off x="1219200" y="2560320"/>
            <a:ext cx="4800600" cy="259080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rocess 6"/>
          <p:cNvSpPr/>
          <p:nvPr/>
        </p:nvSpPr>
        <p:spPr>
          <a:xfrm>
            <a:off x="1219200" y="2819400"/>
            <a:ext cx="4800600" cy="978060"/>
          </a:xfrm>
          <a:prstGeom prst="flowChartProcess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rocess 7"/>
          <p:cNvSpPr/>
          <p:nvPr/>
        </p:nvSpPr>
        <p:spPr>
          <a:xfrm>
            <a:off x="304800" y="4526280"/>
            <a:ext cx="3505200" cy="1722120"/>
          </a:xfrm>
          <a:prstGeom prst="flowChartProcess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599" y="4526280"/>
            <a:ext cx="5037431" cy="179832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TimeSeriesRegions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			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orientation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row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",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rows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"[4:25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]",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locs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"[D:H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]",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	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times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{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locs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"[2]”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},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	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metadata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[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	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loc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B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",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</a:t>
            </a:r>
            <a:r>
              <a:rPr lang="mr-IN" sz="1600" dirty="0" err="1" smtClean="0">
                <a:latin typeface="Consolas" charset="0"/>
                <a:ea typeface="Consolas" charset="0"/>
                <a:cs typeface="Consolas" charset="0"/>
              </a:rPr>
              <a:t>label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"     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},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		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	 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loc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"C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", 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</a:t>
            </a:r>
            <a:r>
              <a:rPr lang="mr-IN" sz="1600" dirty="0" err="1" smtClean="0">
                <a:latin typeface="Consolas" charset="0"/>
                <a:ea typeface="Consolas" charset="0"/>
                <a:cs typeface="Consolas" charset="0"/>
              </a:rPr>
              <a:t>station_type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"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},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		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],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		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],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Metadata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	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 smtClean="0"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description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", 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 smtClean="0">
                <a:latin typeface="Consolas" charset="0"/>
                <a:ea typeface="Consolas" charset="0"/>
                <a:cs typeface="Consolas" charset="0"/>
              </a:rPr>
              <a:t>source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cell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", 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loc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"(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A,1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)"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},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title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",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source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 smtClean="0">
                <a:latin typeface="Consolas" charset="0"/>
                <a:ea typeface="Consolas" charset="0"/>
                <a:cs typeface="Consolas" charset="0"/>
              </a:rPr>
              <a:t>sheet_name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”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]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24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14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Pipeline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81000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time series specifications for file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58243" y="1216090"/>
            <a:ext cx="2362200" cy="1447800"/>
          </a:xfrm>
          <a:prstGeom prst="roundRect">
            <a:avLst/>
          </a:prstGeom>
          <a:solidFill>
            <a:srgbClr val="FFFD78">
              <a:alpha val="90000"/>
            </a:srgb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Extract data into canonical JSON format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335486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 predictive mapping from metadata/values to classes in ontology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40929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Produce </a:t>
            </a:r>
            <a:r>
              <a:rPr lang="en-US" dirty="0" err="1"/>
              <a:t>triplified</a:t>
            </a:r>
            <a:r>
              <a:rPr lang="en-US" dirty="0"/>
              <a:t> representation of structured dataset</a:t>
            </a:r>
          </a:p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8243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Generate causal factors capturing high-level trends in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1000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 time series data with extractions from unstructured text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2743200" y="193999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20443" y="1936314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3"/>
          </p:cNvCxnSpPr>
          <p:nvPr/>
        </p:nvCxnSpPr>
        <p:spPr>
          <a:xfrm flipH="1" flipV="1">
            <a:off x="5720443" y="430530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45921" y="428063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9" idx="0"/>
          </p:cNvCxnSpPr>
          <p:nvPr/>
        </p:nvCxnSpPr>
        <p:spPr>
          <a:xfrm>
            <a:off x="7490148" y="2665445"/>
            <a:ext cx="0" cy="915955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63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metadata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":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{"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description":"POWER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GENERATION BY STATION FROM JAN 2017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	TO MAY 2017",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"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label":"OLORUNSOGO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",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"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station_type":"Successor Thermal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",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"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title":"POWER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GENERATION BY STATION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},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ts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":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[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["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2017-01-01",57.14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],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["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2017-02-01",74.1668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],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["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2017-03-01",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96.765],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["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2017-04-01",111.0139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],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["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2017-05-01",119.57394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]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]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15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Generating Canonical Output</a:t>
            </a:r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6324600" y="3656076"/>
            <a:ext cx="2133600" cy="1374648"/>
          </a:xfrm>
          <a:prstGeom prst="wedgeRectCallout">
            <a:avLst>
              <a:gd name="adj1" fmla="val -64565"/>
              <a:gd name="adj2" fmla="val 88293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Similar to structured format available from JSON sources like </a:t>
            </a:r>
            <a:r>
              <a:rPr lang="en-US" dirty="0" err="1"/>
              <a:t>Knoema</a:t>
            </a: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58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16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Pipeline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81000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time series specifications for file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58243" y="121609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Extract data into canonical JSON format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335486" y="1219200"/>
            <a:ext cx="2362200" cy="1447800"/>
          </a:xfrm>
          <a:prstGeom prst="roundRect">
            <a:avLst/>
          </a:prstGeom>
          <a:solidFill>
            <a:srgbClr val="FFFD78">
              <a:alpha val="90000"/>
            </a:srgb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 predictive mapping from metadata/values to classes in ontology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40929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Produce </a:t>
            </a:r>
            <a:r>
              <a:rPr lang="en-US" dirty="0" err="1"/>
              <a:t>triplified</a:t>
            </a:r>
            <a:r>
              <a:rPr lang="en-US" dirty="0"/>
              <a:t> representation of structured dataset</a:t>
            </a:r>
          </a:p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8243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Generate causal factors capturing high-level trends in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1000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 time series data with extractions from unstructured text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2743200" y="193999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20443" y="1936314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3"/>
          </p:cNvCxnSpPr>
          <p:nvPr/>
        </p:nvCxnSpPr>
        <p:spPr>
          <a:xfrm flipH="1" flipV="1">
            <a:off x="5720443" y="430530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45921" y="428063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9" idx="0"/>
          </p:cNvCxnSpPr>
          <p:nvPr/>
        </p:nvCxnSpPr>
        <p:spPr>
          <a:xfrm>
            <a:off x="7490148" y="2665445"/>
            <a:ext cx="0" cy="915955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750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3048000"/>
          </a:xfrm>
        </p:spPr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Current approach: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Manual dictionary-based translation of metadata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Work in progress: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Use co-embedding of unstructured, structured sources and ontology to learn mappings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Example embedding clusters/concepts from text: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TS Metadata to Ontology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3073"/>
              </p:ext>
            </p:extLst>
          </p:nvPr>
        </p:nvGraphicFramePr>
        <p:xfrm>
          <a:off x="342900" y="3962400"/>
          <a:ext cx="8229600" cy="24688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events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politics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markets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social conditions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technology</a:t>
                      </a:r>
                      <a:endParaRPr lang="en-US" sz="1600" dirty="0"/>
                    </a:p>
                  </a:txBody>
                  <a:tcPr/>
                </a:tc>
              </a:tr>
              <a:tr h="21336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held, visit, event, conference, hold, forum, </a:t>
                      </a:r>
                      <a:r>
                        <a:rPr lang="en-US" sz="1600" dirty="0" err="1" smtClean="0"/>
                        <a:t>organised</a:t>
                      </a:r>
                      <a:r>
                        <a:rPr lang="en-US" sz="1600" dirty="0" smtClean="0"/>
                        <a:t>, mark, session, annual, host, summit, ceremony, events, holding</a:t>
                      </a:r>
                      <a:endParaRPr lang="en-US" sz="16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democracy, politics, independence, struggle, federalism, realistic, ideology, diplomacy</a:t>
                      </a:r>
                      <a:endParaRPr lang="en-US" sz="16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close, share, plc, shares, profit, </a:t>
                      </a:r>
                      <a:r>
                        <a:rPr lang="en-US" sz="1600" dirty="0" err="1" smtClean="0"/>
                        <a:t>nse</a:t>
                      </a:r>
                      <a:r>
                        <a:rPr lang="en-US" sz="1600" dirty="0" smtClean="0"/>
                        <a:t>, deals, kobo, appreciated, zenith, gained, stocks, holdings, chart, shed, breweries, </a:t>
                      </a:r>
                      <a:r>
                        <a:rPr lang="en-US" sz="1600" dirty="0" err="1" smtClean="0"/>
                        <a:t>fbn</a:t>
                      </a:r>
                      <a:endParaRPr lang="en-US" sz="16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bad, fear, millions, unfortunate, suffering, die, hardship, bear, worst, sad, damage, masses, suffer, survive</a:t>
                      </a:r>
                      <a:endParaRPr lang="en-US" sz="16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phone, phones, computer, devices, device, features, app, </a:t>
                      </a:r>
                      <a:r>
                        <a:rPr lang="en-US" sz="1600" dirty="0" err="1" smtClean="0"/>
                        <a:t>atm</a:t>
                      </a:r>
                      <a:r>
                        <a:rPr lang="en-US" sz="1600" dirty="0" smtClean="0"/>
                        <a:t>, computers, </a:t>
                      </a:r>
                      <a:r>
                        <a:rPr lang="en-US" sz="1600" dirty="0" err="1" smtClean="0"/>
                        <a:t>samsung</a:t>
                      </a:r>
                      <a:r>
                        <a:rPr lang="en-US" sz="1600" dirty="0" smtClean="0"/>
                        <a:t>, user, google, electronics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99195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18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Pipeline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81000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time series specifications for file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58243" y="121609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Extract data into canonical JSON format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335486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 predictive mapping from metadata/values to classes in ontology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40929" y="3581400"/>
            <a:ext cx="2362200" cy="1447800"/>
          </a:xfrm>
          <a:prstGeom prst="roundRect">
            <a:avLst/>
          </a:prstGeom>
          <a:solidFill>
            <a:srgbClr val="FFFD78">
              <a:alpha val="90000"/>
            </a:srgb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Produce </a:t>
            </a:r>
            <a:r>
              <a:rPr lang="en-US" dirty="0" err="1"/>
              <a:t>triplified</a:t>
            </a:r>
            <a:r>
              <a:rPr lang="en-US" dirty="0"/>
              <a:t> representation of structured dataset</a:t>
            </a:r>
          </a:p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8243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Generate causal factors capturing high-level trends in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1000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 time series data with extractions from unstructured text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2743200" y="193999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20443" y="1936314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3"/>
          </p:cNvCxnSpPr>
          <p:nvPr/>
        </p:nvCxnSpPr>
        <p:spPr>
          <a:xfrm flipH="1" flipV="1">
            <a:off x="5720443" y="430530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45921" y="428063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9" idx="0"/>
          </p:cNvCxnSpPr>
          <p:nvPr/>
        </p:nvCxnSpPr>
        <p:spPr>
          <a:xfrm>
            <a:off x="7490148" y="2665445"/>
            <a:ext cx="0" cy="915955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026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990600"/>
          </a:xfrm>
        </p:spPr>
        <p:txBody>
          <a:bodyPr/>
          <a:lstStyle/>
          <a:p>
            <a:r>
              <a:rPr lang="en-US" dirty="0" smtClean="0"/>
              <a:t>Script uses canonical JSON and term-&gt;ontology mapping to generate triples.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19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Triplification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8601" y="2133600"/>
            <a:ext cx="84581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&lt;http://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/data/25C</a:t>
            </a:r>
            <a:r>
              <a:rPr lang="mr-IN" sz="1200" dirty="0" smtClean="0"/>
              <a:t>…</a:t>
            </a:r>
            <a:r>
              <a:rPr lang="en-US" sz="1200" dirty="0" smtClean="0"/>
              <a:t>/</a:t>
            </a:r>
            <a:r>
              <a:rPr lang="en-US" sz="1200" dirty="0"/>
              <a:t>file</a:t>
            </a:r>
            <a:r>
              <a:rPr lang="en-US" sz="1200" dirty="0" smtClean="0"/>
              <a:t>&gt;</a:t>
            </a:r>
          </a:p>
          <a:p>
            <a:r>
              <a:rPr lang="en-US" sz="1200" dirty="0" smtClean="0"/>
              <a:t>      	&lt;</a:t>
            </a:r>
            <a:r>
              <a:rPr lang="en-US" sz="1200" dirty="0"/>
              <a:t>http://</a:t>
            </a:r>
            <a:r>
              <a:rPr lang="en-US" sz="1200" dirty="0" err="1"/>
              <a:t>www.ontologyrepository.com</a:t>
            </a:r>
            <a:r>
              <a:rPr lang="en-US" sz="1200" dirty="0"/>
              <a:t>/</a:t>
            </a:r>
            <a:r>
              <a:rPr lang="en-US" sz="1200" dirty="0" err="1"/>
              <a:t>CommonCoreOntologies</a:t>
            </a:r>
            <a:r>
              <a:rPr lang="en-US" sz="1200" dirty="0"/>
              <a:t>/describes&gt;      </a:t>
            </a:r>
            <a:r>
              <a:rPr lang="en-US" sz="1200" dirty="0" smtClean="0"/>
              <a:t>	&lt;</a:t>
            </a:r>
            <a:r>
              <a:rPr lang="en-US" sz="1200" dirty="0"/>
              <a:t>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/data/F64</a:t>
            </a:r>
            <a:r>
              <a:rPr lang="mr-IN" sz="1200" dirty="0" smtClean="0"/>
              <a:t>…</a:t>
            </a:r>
            <a:r>
              <a:rPr lang="en-US" sz="1200" dirty="0" smtClean="0"/>
              <a:t>/</a:t>
            </a:r>
            <a:r>
              <a:rPr lang="en-US" sz="1200" dirty="0" err="1"/>
              <a:t>timeseries</a:t>
            </a:r>
            <a:r>
              <a:rPr lang="en-US" sz="1200" dirty="0" smtClean="0"/>
              <a:t>&gt; . </a:t>
            </a:r>
          </a:p>
          <a:p>
            <a:r>
              <a:rPr lang="en-US" sz="1200" dirty="0" smtClean="0"/>
              <a:t>&lt;</a:t>
            </a:r>
            <a:r>
              <a:rPr lang="en-US" sz="1200" dirty="0"/>
              <a:t>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/data/F64</a:t>
            </a:r>
            <a:r>
              <a:rPr lang="mr-IN" sz="1200" dirty="0" smtClean="0"/>
              <a:t>…</a:t>
            </a:r>
            <a:r>
              <a:rPr lang="en-US" sz="1200" dirty="0" smtClean="0"/>
              <a:t>/</a:t>
            </a:r>
            <a:r>
              <a:rPr lang="en-US" sz="1200" dirty="0" err="1"/>
              <a:t>timeseries</a:t>
            </a:r>
            <a:r>
              <a:rPr lang="en-US" sz="1200" dirty="0"/>
              <a:t>&gt;        </a:t>
            </a:r>
            <a:endParaRPr lang="en-US" sz="1200" dirty="0" smtClean="0"/>
          </a:p>
          <a:p>
            <a:r>
              <a:rPr lang="en-US" sz="1200" dirty="0"/>
              <a:t>	</a:t>
            </a:r>
            <a:r>
              <a:rPr lang="en-US" sz="1200" dirty="0" smtClean="0"/>
              <a:t>&lt;</a:t>
            </a:r>
            <a:r>
              <a:rPr lang="en-US" sz="1200" dirty="0"/>
              <a:t>http://www.w3.org/1999/02/22-rdf-syntax-ns#type&gt;       </a:t>
            </a:r>
            <a:r>
              <a:rPr lang="en-US" sz="1200" dirty="0" smtClean="0"/>
              <a:t>	&lt;</a:t>
            </a:r>
            <a:r>
              <a:rPr lang="en-US" sz="1200" dirty="0"/>
              <a:t>http://</a:t>
            </a:r>
            <a:r>
              <a:rPr lang="en-US" sz="1200" dirty="0" err="1" smtClean="0"/>
              <a:t>www.ontologyrepository.com</a:t>
            </a:r>
            <a:r>
              <a:rPr lang="en-US" sz="1200" dirty="0" smtClean="0"/>
              <a:t>/</a:t>
            </a:r>
            <a:r>
              <a:rPr lang="en-US" sz="1200" dirty="0" err="1" smtClean="0"/>
              <a:t>CommonCoreOntologies</a:t>
            </a:r>
            <a:r>
              <a:rPr lang="en-US" sz="1200" dirty="0" smtClean="0"/>
              <a:t>/</a:t>
            </a:r>
            <a:r>
              <a:rPr lang="en-US" sz="1200" dirty="0" err="1" smtClean="0"/>
              <a:t>MeasurementInformationContentEntity</a:t>
            </a:r>
            <a:r>
              <a:rPr lang="en-US" sz="1200" dirty="0"/>
              <a:t>&gt; </a:t>
            </a:r>
            <a:r>
              <a:rPr lang="en-US" sz="1200" dirty="0" smtClean="0"/>
              <a:t>. </a:t>
            </a:r>
          </a:p>
          <a:p>
            <a:r>
              <a:rPr lang="en-US" sz="1200" dirty="0" smtClean="0"/>
              <a:t>&lt;</a:t>
            </a:r>
            <a:r>
              <a:rPr lang="en-US" sz="1200" dirty="0"/>
              <a:t>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/data/F64</a:t>
            </a:r>
            <a:r>
              <a:rPr lang="mr-IN" sz="1200" dirty="0" smtClean="0"/>
              <a:t>…</a:t>
            </a:r>
            <a:r>
              <a:rPr lang="en-US" sz="1200" dirty="0" smtClean="0"/>
              <a:t>/</a:t>
            </a:r>
            <a:r>
              <a:rPr lang="en-US" sz="1200" dirty="0" err="1"/>
              <a:t>timeseries</a:t>
            </a:r>
            <a:r>
              <a:rPr lang="en-US" sz="1200" dirty="0"/>
              <a:t>&gt; </a:t>
            </a:r>
            <a:endParaRPr lang="en-US" sz="1200" dirty="0" smtClean="0"/>
          </a:p>
          <a:p>
            <a:r>
              <a:rPr lang="en-US" sz="1200" dirty="0" smtClean="0"/>
              <a:t>       &lt;http</a:t>
            </a:r>
            <a:r>
              <a:rPr lang="en-US" sz="1200" dirty="0"/>
              <a:t>://</a:t>
            </a:r>
            <a:r>
              <a:rPr lang="en-US" sz="1200" dirty="0" smtClean="0"/>
              <a:t>www.w3.org/2000/01/</a:t>
            </a:r>
            <a:r>
              <a:rPr lang="en-US" sz="1200" dirty="0" err="1" smtClean="0"/>
              <a:t>rdf-schema#label</a:t>
            </a:r>
            <a:r>
              <a:rPr lang="en-US" sz="1200" dirty="0" smtClean="0"/>
              <a:t>&gt;</a:t>
            </a:r>
          </a:p>
          <a:p>
            <a:r>
              <a:rPr lang="en-US" sz="1200" dirty="0" smtClean="0"/>
              <a:t>       "</a:t>
            </a:r>
            <a:r>
              <a:rPr lang="en-US" sz="1200" dirty="0"/>
              <a:t>Energy Generated at AFAM VI" </a:t>
            </a:r>
            <a:r>
              <a:rPr lang="en-US" sz="1200" dirty="0" smtClean="0"/>
              <a:t>. </a:t>
            </a:r>
          </a:p>
          <a:p>
            <a:r>
              <a:rPr lang="en-US" sz="1200" dirty="0" smtClean="0"/>
              <a:t>&lt;</a:t>
            </a:r>
            <a:r>
              <a:rPr lang="en-US" sz="1200" dirty="0"/>
              <a:t>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/data/049</a:t>
            </a:r>
            <a:r>
              <a:rPr lang="mr-IN" sz="1200" dirty="0" smtClean="0"/>
              <a:t>…</a:t>
            </a:r>
            <a:r>
              <a:rPr lang="en-US" sz="1200" dirty="0" smtClean="0"/>
              <a:t>/</a:t>
            </a:r>
            <a:r>
              <a:rPr lang="en-US" sz="1200" dirty="0" err="1"/>
              <a:t>gpe</a:t>
            </a:r>
            <a:r>
              <a:rPr lang="en-US" sz="1200" dirty="0" smtClean="0"/>
              <a:t>&gt;</a:t>
            </a:r>
          </a:p>
          <a:p>
            <a:r>
              <a:rPr lang="en-US" sz="1200" dirty="0">
                <a:solidFill>
                  <a:prstClr val="black"/>
                </a:solidFill>
              </a:rPr>
              <a:t> </a:t>
            </a:r>
            <a:r>
              <a:rPr lang="en-US" sz="1200" dirty="0" smtClean="0">
                <a:solidFill>
                  <a:prstClr val="black"/>
                </a:solidFill>
              </a:rPr>
              <a:t>      </a:t>
            </a:r>
            <a:r>
              <a:rPr lang="en-US" sz="1200" dirty="0" smtClean="0"/>
              <a:t>&lt;http</a:t>
            </a:r>
            <a:r>
              <a:rPr lang="en-US" sz="1200" dirty="0"/>
              <a:t>://</a:t>
            </a:r>
            <a:r>
              <a:rPr lang="en-US" sz="1200" dirty="0" smtClean="0"/>
              <a:t>www.w3.org/1999/02/22-rdf-syntax-ns#type&gt;</a:t>
            </a:r>
          </a:p>
          <a:p>
            <a:r>
              <a:rPr lang="en-US" sz="1200" dirty="0" smtClean="0"/>
              <a:t>       &lt;</a:t>
            </a:r>
            <a:r>
              <a:rPr lang="en-US" sz="1200" dirty="0"/>
              <a:t>http://</a:t>
            </a:r>
            <a:r>
              <a:rPr lang="en-US" sz="1200" dirty="0" err="1"/>
              <a:t>www.ontologyrepository.com</a:t>
            </a:r>
            <a:r>
              <a:rPr lang="en-US" sz="1200" dirty="0"/>
              <a:t>/</a:t>
            </a:r>
            <a:r>
              <a:rPr lang="en-US" sz="1200" dirty="0" err="1"/>
              <a:t>CommonCoreOntologies</a:t>
            </a:r>
            <a:r>
              <a:rPr lang="en-US" sz="1200" dirty="0"/>
              <a:t>/</a:t>
            </a:r>
            <a:r>
              <a:rPr lang="en-US" sz="1200" dirty="0" err="1"/>
              <a:t>CommonCoreOntologies</a:t>
            </a:r>
            <a:r>
              <a:rPr lang="en-US" sz="1200" dirty="0"/>
              <a:t>/</a:t>
            </a:r>
            <a:r>
              <a:rPr lang="en-US" sz="1200" dirty="0" err="1"/>
              <a:t>GeopoliticalEntity</a:t>
            </a:r>
            <a:r>
              <a:rPr lang="en-US" sz="1200" dirty="0"/>
              <a:t>&gt; </a:t>
            </a:r>
            <a:r>
              <a:rPr lang="en-US" sz="1200" dirty="0" smtClean="0"/>
              <a:t>. </a:t>
            </a:r>
          </a:p>
          <a:p>
            <a:r>
              <a:rPr lang="en-US" sz="1200" dirty="0" smtClean="0"/>
              <a:t>&lt;</a:t>
            </a:r>
            <a:r>
              <a:rPr lang="en-US" sz="1200" dirty="0"/>
              <a:t>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/data/0495</a:t>
            </a:r>
            <a:r>
              <a:rPr lang="mr-IN" sz="1200" dirty="0" smtClean="0"/>
              <a:t>…</a:t>
            </a:r>
            <a:r>
              <a:rPr lang="en-US" sz="1200" dirty="0" smtClean="0"/>
              <a:t>./</a:t>
            </a:r>
            <a:r>
              <a:rPr lang="en-US" sz="1200" dirty="0" err="1"/>
              <a:t>gpe</a:t>
            </a:r>
            <a:r>
              <a:rPr lang="en-US" sz="1200" dirty="0" smtClean="0"/>
              <a:t>&gt;</a:t>
            </a:r>
          </a:p>
          <a:p>
            <a:r>
              <a:rPr lang="en-US" sz="1200" dirty="0" smtClean="0"/>
              <a:t>       &lt;http</a:t>
            </a:r>
            <a:r>
              <a:rPr lang="en-US" sz="1200" dirty="0"/>
              <a:t>://</a:t>
            </a:r>
            <a:r>
              <a:rPr lang="en-US" sz="1200" dirty="0" smtClean="0"/>
              <a:t>www.w3.org/2000/01/</a:t>
            </a:r>
            <a:r>
              <a:rPr lang="en-US" sz="1200" dirty="0" err="1" smtClean="0"/>
              <a:t>rdf-schema#label</a:t>
            </a:r>
            <a:r>
              <a:rPr lang="en-US" sz="1200" dirty="0" smtClean="0"/>
              <a:t>&gt;</a:t>
            </a:r>
          </a:p>
          <a:p>
            <a:r>
              <a:rPr lang="en-US" sz="1200" dirty="0" smtClean="0"/>
              <a:t>    </a:t>
            </a:r>
            <a:r>
              <a:rPr lang="en-US" sz="1200" dirty="0"/>
              <a:t>"Nigeria" </a:t>
            </a:r>
            <a:r>
              <a:rPr lang="en-US" sz="1200" dirty="0" smtClean="0"/>
              <a:t>.</a:t>
            </a:r>
          </a:p>
          <a:p>
            <a:r>
              <a:rPr lang="en-US" sz="1200" dirty="0" smtClean="0"/>
              <a:t>&lt;</a:t>
            </a:r>
            <a:r>
              <a:rPr lang="en-US" sz="1200" dirty="0"/>
              <a:t>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/data/F64</a:t>
            </a:r>
            <a:r>
              <a:rPr lang="mr-IN" sz="1200" dirty="0" smtClean="0"/>
              <a:t>…</a:t>
            </a:r>
            <a:r>
              <a:rPr lang="en-US" sz="1200" dirty="0" smtClean="0"/>
              <a:t>/</a:t>
            </a:r>
            <a:r>
              <a:rPr lang="en-US" sz="1200" dirty="0" err="1" smtClean="0"/>
              <a:t>timeseries</a:t>
            </a:r>
            <a:r>
              <a:rPr lang="en-US" sz="1200" dirty="0" smtClean="0"/>
              <a:t>&gt;</a:t>
            </a:r>
          </a:p>
          <a:p>
            <a:r>
              <a:rPr lang="en-US" sz="1200" dirty="0" smtClean="0"/>
              <a:t>       &lt;http</a:t>
            </a:r>
            <a:r>
              <a:rPr lang="en-US" sz="1200" dirty="0"/>
              <a:t>://</a:t>
            </a:r>
            <a:r>
              <a:rPr lang="en-US" sz="1200" dirty="0" err="1" smtClean="0"/>
              <a:t>www.ontologyrepository.com</a:t>
            </a:r>
            <a:r>
              <a:rPr lang="en-US" sz="1200" dirty="0" smtClean="0"/>
              <a:t>/</a:t>
            </a:r>
            <a:r>
              <a:rPr lang="en-US" sz="1200" dirty="0" err="1" smtClean="0"/>
              <a:t>CommonCoreOntologies</a:t>
            </a:r>
            <a:r>
              <a:rPr lang="en-US" sz="1200" dirty="0" smtClean="0"/>
              <a:t>/</a:t>
            </a:r>
            <a:r>
              <a:rPr lang="en-US" sz="1200" dirty="0" err="1" smtClean="0"/>
              <a:t>LewisianRelationOntology</a:t>
            </a:r>
            <a:r>
              <a:rPr lang="en-US" sz="1200" dirty="0" smtClean="0"/>
              <a:t>/</a:t>
            </a:r>
            <a:r>
              <a:rPr lang="en-US" sz="1200" dirty="0" err="1" smtClean="0"/>
              <a:t>located_in</a:t>
            </a:r>
            <a:r>
              <a:rPr lang="en-US" sz="1200" dirty="0" smtClean="0"/>
              <a:t>&gt;</a:t>
            </a:r>
          </a:p>
          <a:p>
            <a:r>
              <a:rPr lang="en-US" sz="1200" dirty="0" smtClean="0"/>
              <a:t>       &lt;</a:t>
            </a:r>
            <a:r>
              <a:rPr lang="en-US" sz="1200" dirty="0"/>
              <a:t>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/data/0495</a:t>
            </a:r>
            <a:r>
              <a:rPr lang="mr-IN" sz="1200" dirty="0" smtClean="0"/>
              <a:t>…</a:t>
            </a:r>
            <a:r>
              <a:rPr lang="en-US" sz="1200" dirty="0" smtClean="0"/>
              <a:t>/</a:t>
            </a:r>
            <a:r>
              <a:rPr lang="en-US" sz="1200" dirty="0" err="1"/>
              <a:t>gpe</a:t>
            </a:r>
            <a:r>
              <a:rPr lang="en-US" sz="1200" dirty="0"/>
              <a:t>&gt; </a:t>
            </a:r>
            <a:r>
              <a:rPr lang="en-US" sz="1200" dirty="0" smtClean="0"/>
              <a:t>.</a:t>
            </a:r>
          </a:p>
          <a:p>
            <a:r>
              <a:rPr lang="en-US" sz="1200" dirty="0" smtClean="0"/>
              <a:t>&lt;</a:t>
            </a:r>
            <a:r>
              <a:rPr lang="en-US" sz="1200" dirty="0"/>
              <a:t>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/data/648</a:t>
            </a:r>
            <a:r>
              <a:rPr lang="mr-IN" sz="1200" dirty="0" smtClean="0"/>
              <a:t>…</a:t>
            </a:r>
            <a:r>
              <a:rPr lang="en-US" sz="1200" dirty="0" smtClean="0"/>
              <a:t>/</a:t>
            </a:r>
            <a:r>
              <a:rPr lang="en-US" sz="1200" dirty="0"/>
              <a:t>observation</a:t>
            </a:r>
            <a:r>
              <a:rPr lang="en-US" sz="1200" dirty="0" smtClean="0"/>
              <a:t>&gt;</a:t>
            </a:r>
          </a:p>
          <a:p>
            <a:r>
              <a:rPr lang="en-US" sz="1200" dirty="0" smtClean="0"/>
              <a:t>       &lt;http</a:t>
            </a:r>
            <a:r>
              <a:rPr lang="en-US" sz="1200" dirty="0"/>
              <a:t>://www.w3.org/ns/</a:t>
            </a:r>
            <a:r>
              <a:rPr lang="en-US" sz="1200" dirty="0" err="1"/>
              <a:t>sosa</a:t>
            </a:r>
            <a:r>
              <a:rPr lang="en-US" sz="1200" dirty="0"/>
              <a:t>//</a:t>
            </a:r>
            <a:r>
              <a:rPr lang="en-US" sz="1200" dirty="0" err="1" smtClean="0"/>
              <a:t>resultTime</a:t>
            </a:r>
            <a:r>
              <a:rPr lang="en-US" sz="1200" dirty="0" smtClean="0"/>
              <a:t>&gt;</a:t>
            </a:r>
          </a:p>
          <a:p>
            <a:r>
              <a:rPr lang="en-US" sz="1200" dirty="0"/>
              <a:t> </a:t>
            </a:r>
            <a:r>
              <a:rPr lang="en-US" sz="1200" dirty="0" smtClean="0"/>
              <a:t>       </a:t>
            </a:r>
            <a:r>
              <a:rPr lang="en-US" sz="1200" dirty="0"/>
              <a:t>"2017-01-01"^^&lt;http://www.w3.org/2001/</a:t>
            </a:r>
            <a:r>
              <a:rPr lang="en-US" sz="1200" dirty="0" err="1"/>
              <a:t>XMLSchema#date</a:t>
            </a:r>
            <a:r>
              <a:rPr lang="en-US" sz="1200" dirty="0"/>
              <a:t>&gt; .</a:t>
            </a:r>
          </a:p>
          <a:p>
            <a:r>
              <a:rPr lang="en-US" sz="1200" dirty="0" smtClean="0"/>
              <a:t>&lt;</a:t>
            </a:r>
            <a:r>
              <a:rPr lang="en-US" sz="1200" dirty="0"/>
              <a:t>http://</a:t>
            </a:r>
            <a:r>
              <a:rPr lang="en-US" sz="1200" dirty="0" err="1" smtClean="0"/>
              <a:t>elicit.isi.edu</a:t>
            </a:r>
            <a:r>
              <a:rPr lang="en-US" sz="1200" dirty="0" smtClean="0"/>
              <a:t>/data/648</a:t>
            </a:r>
            <a:r>
              <a:rPr lang="mr-IN" sz="1200" dirty="0" smtClean="0"/>
              <a:t>…</a:t>
            </a:r>
            <a:r>
              <a:rPr lang="en-US" sz="1200" dirty="0" smtClean="0"/>
              <a:t>/</a:t>
            </a:r>
            <a:r>
              <a:rPr lang="en-US" sz="1200" dirty="0"/>
              <a:t>observation</a:t>
            </a:r>
            <a:r>
              <a:rPr lang="en-US" sz="1200" dirty="0" smtClean="0"/>
              <a:t>&gt;</a:t>
            </a:r>
          </a:p>
          <a:p>
            <a:r>
              <a:rPr lang="en-US" sz="1200" dirty="0" smtClean="0"/>
              <a:t>       &lt;http</a:t>
            </a:r>
            <a:r>
              <a:rPr lang="en-US" sz="1200" dirty="0"/>
              <a:t>://www.w3.org/ns/</a:t>
            </a:r>
            <a:r>
              <a:rPr lang="en-US" sz="1200" dirty="0" err="1"/>
              <a:t>sosa</a:t>
            </a:r>
            <a:r>
              <a:rPr lang="en-US" sz="1200" dirty="0"/>
              <a:t>//</a:t>
            </a:r>
            <a:r>
              <a:rPr lang="en-US" sz="1200" dirty="0" err="1" smtClean="0"/>
              <a:t>hasSimpleResult</a:t>
            </a:r>
            <a:r>
              <a:rPr lang="en-US" sz="1200" dirty="0" smtClean="0"/>
              <a:t>&gt;</a:t>
            </a:r>
          </a:p>
          <a:p>
            <a:r>
              <a:rPr lang="en-US" sz="1200" dirty="0" smtClean="0"/>
              <a:t>    </a:t>
            </a:r>
            <a:r>
              <a:rPr lang="en-US" sz="1200" dirty="0"/>
              <a:t>"306.852334824</a:t>
            </a:r>
            <a:r>
              <a:rPr lang="en-US" sz="1200" dirty="0" smtClean="0"/>
              <a:t>"^^&lt;http</a:t>
            </a:r>
            <a:r>
              <a:rPr lang="en-US" sz="1200" dirty="0"/>
              <a:t>://</a:t>
            </a:r>
            <a:r>
              <a:rPr lang="en-US" sz="1200" dirty="0" smtClean="0"/>
              <a:t>www.w3.org/2001/</a:t>
            </a:r>
            <a:r>
              <a:rPr lang="en-US" sz="1200" dirty="0" err="1" smtClean="0"/>
              <a:t>XMLSchema#double</a:t>
            </a:r>
            <a:r>
              <a:rPr lang="en-US" sz="1200" dirty="0" smtClean="0"/>
              <a:t>&gt; 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9667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C4049891-8760-4848-AB7B-F6A158309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M3 Deliverable: What we did &amp; what we learned</a:t>
            </a:r>
          </a:p>
          <a:p>
            <a:pPr lvl="1"/>
            <a:r>
              <a:rPr lang="en-US" dirty="0"/>
              <a:t>Time Series Extraction</a:t>
            </a:r>
          </a:p>
          <a:p>
            <a:pPr lvl="1"/>
            <a:r>
              <a:rPr lang="en-US" dirty="0" err="1"/>
              <a:t>Ontologization</a:t>
            </a:r>
            <a:r>
              <a:rPr lang="en-US" dirty="0"/>
              <a:t> of Structured Data </a:t>
            </a:r>
          </a:p>
          <a:p>
            <a:pPr lvl="1"/>
            <a:r>
              <a:rPr lang="en-US" dirty="0"/>
              <a:t>Extraction from Unstructured Data</a:t>
            </a:r>
          </a:p>
          <a:p>
            <a:r>
              <a:rPr lang="en-US" dirty="0"/>
              <a:t>Work in Progress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A9975E2-0921-4B5E-9F1A-2A02AD0F96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2D810D6E-173C-447C-8984-0EE151488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8545341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20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Pipeline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81000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time series specifications for file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58243" y="121609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Extract data into canonical JSON format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335486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 predictive mapping from metadata/values to classes in ontology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40929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Produce </a:t>
            </a:r>
            <a:r>
              <a:rPr lang="en-US" dirty="0" err="1"/>
              <a:t>triplified</a:t>
            </a:r>
            <a:r>
              <a:rPr lang="en-US" dirty="0"/>
              <a:t> representation of structured dataset</a:t>
            </a:r>
          </a:p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8243" y="3581400"/>
            <a:ext cx="2362200" cy="1447800"/>
          </a:xfrm>
          <a:prstGeom prst="roundRect">
            <a:avLst/>
          </a:prstGeom>
          <a:solidFill>
            <a:srgbClr val="FFFD78">
              <a:alpha val="90000"/>
            </a:srgb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Generate causal factors capturing high-level trends in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1000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 time series data with extractions from unstructured text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2743200" y="193999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20443" y="1936314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3"/>
          </p:cNvCxnSpPr>
          <p:nvPr/>
        </p:nvCxnSpPr>
        <p:spPr>
          <a:xfrm flipH="1" flipV="1">
            <a:off x="5720443" y="430530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45921" y="428063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9" idx="0"/>
          </p:cNvCxnSpPr>
          <p:nvPr/>
        </p:nvCxnSpPr>
        <p:spPr>
          <a:xfrm>
            <a:off x="7490148" y="2665445"/>
            <a:ext cx="0" cy="915955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910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ocess 5"/>
          <p:cNvSpPr/>
          <p:nvPr/>
        </p:nvSpPr>
        <p:spPr>
          <a:xfrm>
            <a:off x="337457" y="4663440"/>
            <a:ext cx="8577943" cy="1308051"/>
          </a:xfrm>
          <a:prstGeom prst="flowChartProcess">
            <a:avLst/>
          </a:prstGeom>
          <a:solidFill>
            <a:srgbClr val="FFFD78">
              <a:alpha val="6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5486400"/>
          </a:xfrm>
        </p:spPr>
        <p:txBody>
          <a:bodyPr>
            <a:noAutofit/>
          </a:bodyPr>
          <a:lstStyle/>
          <a:p>
            <a:r>
              <a:rPr lang="en-US" dirty="0" smtClean="0"/>
              <a:t>Pilot experiment - understand TS descriptions</a:t>
            </a:r>
          </a:p>
          <a:p>
            <a:r>
              <a:rPr lang="en-US" dirty="0" smtClean="0"/>
              <a:t>Piecewise description: </a:t>
            </a:r>
          </a:p>
          <a:p>
            <a:pPr lvl="1"/>
            <a:r>
              <a:rPr lang="en-US" dirty="0" smtClean="0"/>
              <a:t>increasing from X to Y, stable from Y to Z</a:t>
            </a:r>
          </a:p>
          <a:p>
            <a:r>
              <a:rPr lang="en-US" dirty="0" smtClean="0"/>
              <a:t>Inflection points, outliers, variability</a:t>
            </a:r>
          </a:p>
          <a:p>
            <a:pPr lvl="1"/>
            <a:r>
              <a:rPr lang="en-US" dirty="0" smtClean="0"/>
              <a:t>max/min at R, discontinuity at S, noisy from T to U</a:t>
            </a:r>
            <a:endParaRPr lang="en-US" sz="20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r>
              <a:rPr lang="en-US" dirty="0" smtClean="0"/>
              <a:t>CF: Nigerian credibility decreasing since 2008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21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Generating CFs from TS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7457" y="3403699"/>
            <a:ext cx="845819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{"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time_series</a:t>
            </a:r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":…,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dimensions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{"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country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Nigeria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", 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indicator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Credibility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", "Time": ["2006", "2016"]}, 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mr-IN" sz="16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title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": "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https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://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knoema.com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/GSBTI2014/bertelsmann-transformation-index-2016?regionId=NG\\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n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"}\</a:t>
            </a:r>
            <a:r>
              <a:rPr lang="mr-IN" sz="1600" dirty="0" err="1">
                <a:latin typeface="Consolas" charset="0"/>
                <a:ea typeface="Consolas" charset="0"/>
                <a:cs typeface="Consolas" charset="0"/>
              </a:rPr>
              <a:t>n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', </a:t>
            </a:r>
            <a:endParaRPr lang="en-US" sz="16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mr-IN" sz="2000" dirty="0" smtClean="0"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mr-IN" sz="2000" dirty="0" err="1" smtClean="0">
                <a:latin typeface="Consolas" charset="0"/>
                <a:ea typeface="Consolas" charset="0"/>
                <a:cs typeface="Consolas" charset="0"/>
              </a:rPr>
              <a:t>linear</a:t>
            </a:r>
            <a:r>
              <a:rPr lang="mr-IN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fits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':</a:t>
            </a:r>
            <a:r>
              <a:rPr lang="mr-IN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[(u'2006-01-01T00:00:00Z', 0.0, 8.0, '</a:t>
            </a: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decreasing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'), (u'2008-01-01T00:00:00Z', 0.0, 8.0, '</a:t>
            </a: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decreasing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')], '</a:t>
            </a: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anomaly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points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': [u'2012-01-01T00:00:00Z', u'2014-01-01T00:00:00Z', u'2016-01-01T00:00:00Z']}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4541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Pipeline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81000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time series specifications for file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58243" y="121609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Extract data into canonical JSON format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335486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 predictive mapping from metadata/values to classes in ontology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40929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Produce </a:t>
            </a:r>
            <a:r>
              <a:rPr lang="en-US" dirty="0" err="1"/>
              <a:t>triplified</a:t>
            </a:r>
            <a:r>
              <a:rPr lang="en-US" dirty="0"/>
              <a:t> representation of structured dataset</a:t>
            </a:r>
          </a:p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8243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Generate causal factors capturing high-level trends in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1000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 time series data with extractions from unstructured text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2743200" y="193999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20443" y="1936314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3"/>
          </p:cNvCxnSpPr>
          <p:nvPr/>
        </p:nvCxnSpPr>
        <p:spPr>
          <a:xfrm flipH="1" flipV="1">
            <a:off x="5720443" y="430530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45921" y="428063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9" idx="0"/>
          </p:cNvCxnSpPr>
          <p:nvPr/>
        </p:nvCxnSpPr>
        <p:spPr>
          <a:xfrm>
            <a:off x="7490148" y="2665445"/>
            <a:ext cx="0" cy="915955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907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23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Pipeline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81000" y="1219200"/>
            <a:ext cx="2362200" cy="1447800"/>
          </a:xfrm>
          <a:prstGeom prst="roundRect">
            <a:avLst/>
          </a:prstGeom>
          <a:solidFill>
            <a:srgbClr val="FFFD78">
              <a:alpha val="85000"/>
            </a:srgb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time series specifications for file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58243" y="1216090"/>
            <a:ext cx="2362200" cy="14478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Extract data into canonical JSON format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335486" y="1219200"/>
            <a:ext cx="2362200" cy="1447800"/>
          </a:xfrm>
          <a:prstGeom prst="roundRect">
            <a:avLst/>
          </a:prstGeom>
          <a:solidFill>
            <a:srgbClr val="FFFD78">
              <a:alpha val="85000"/>
            </a:srgb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 predictive mapping from metadata/values to classes in ontology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40929" y="3581400"/>
            <a:ext cx="2362200" cy="14478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Produce </a:t>
            </a:r>
            <a:r>
              <a:rPr lang="en-US" dirty="0" err="1"/>
              <a:t>triplified</a:t>
            </a:r>
            <a:r>
              <a:rPr lang="en-US" dirty="0"/>
              <a:t> representation of structured dataset</a:t>
            </a:r>
          </a:p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8243" y="3581400"/>
            <a:ext cx="2362200" cy="14478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Generate causal factors capturing high-level trends in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1000" y="3581400"/>
            <a:ext cx="2362200" cy="14478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 time series data with extractions from </a:t>
            </a:r>
            <a:r>
              <a:rPr lang="en-US" smtClean="0"/>
              <a:t>unstructured text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2743200" y="193999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20443" y="1936314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3"/>
          </p:cNvCxnSpPr>
          <p:nvPr/>
        </p:nvCxnSpPr>
        <p:spPr>
          <a:xfrm flipH="1" flipV="1">
            <a:off x="5720443" y="430530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45921" y="428063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9" idx="0"/>
          </p:cNvCxnSpPr>
          <p:nvPr/>
        </p:nvCxnSpPr>
        <p:spPr>
          <a:xfrm>
            <a:off x="7490148" y="2665445"/>
            <a:ext cx="0" cy="915955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107872" y="5250023"/>
            <a:ext cx="312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Pipeline status: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Mostly automated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FD400"/>
                </a:solidFill>
              </a:rPr>
              <a:t>Manual with tool support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2"/>
                </a:solidFill>
              </a:rPr>
              <a:t>Future work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18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 of toolchain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670675"/>
            <a:ext cx="457200" cy="141288"/>
          </a:xfrm>
        </p:spPr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24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60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066800"/>
            <a:ext cx="8610600" cy="129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Column spans for a year where time series occurs at regular interval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Ahead: Span Detection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5778"/>
          <a:stretch/>
        </p:blipFill>
        <p:spPr>
          <a:xfrm>
            <a:off x="290613" y="2341984"/>
            <a:ext cx="8890709" cy="2286000"/>
          </a:xfrm>
          <a:prstGeom prst="rect">
            <a:avLst/>
          </a:prstGeom>
        </p:spPr>
      </p:pic>
      <p:sp>
        <p:nvSpPr>
          <p:cNvPr id="13" name="Freeform 12"/>
          <p:cNvSpPr/>
          <p:nvPr/>
        </p:nvSpPr>
        <p:spPr>
          <a:xfrm>
            <a:off x="1007706" y="4627984"/>
            <a:ext cx="4488025" cy="1464968"/>
          </a:xfrm>
          <a:custGeom>
            <a:avLst/>
            <a:gdLst>
              <a:gd name="connsiteX0" fmla="*/ 0 w 4488025"/>
              <a:gd name="connsiteY0" fmla="*/ 0 h 1464968"/>
              <a:gd name="connsiteX1" fmla="*/ 3172408 w 4488025"/>
              <a:gd name="connsiteY1" fmla="*/ 1464906 h 1464968"/>
              <a:gd name="connsiteX2" fmla="*/ 4488025 w 4488025"/>
              <a:gd name="connsiteY2" fmla="*/ 65314 h 1464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88025" h="1464968">
                <a:moveTo>
                  <a:pt x="0" y="0"/>
                </a:moveTo>
                <a:cubicBezTo>
                  <a:pt x="1212202" y="727010"/>
                  <a:pt x="2424404" y="1454020"/>
                  <a:pt x="3172408" y="1464906"/>
                </a:cubicBezTo>
                <a:cubicBezTo>
                  <a:pt x="3920412" y="1475792"/>
                  <a:pt x="4488025" y="65314"/>
                  <a:pt x="4488025" y="65314"/>
                </a:cubicBezTo>
              </a:path>
            </a:pathLst>
          </a:custGeom>
          <a:noFill/>
          <a:ln>
            <a:headEnd type="triangl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2332653" y="4665306"/>
            <a:ext cx="4049486" cy="1884799"/>
          </a:xfrm>
          <a:custGeom>
            <a:avLst/>
            <a:gdLst>
              <a:gd name="connsiteX0" fmla="*/ 0 w 4049486"/>
              <a:gd name="connsiteY0" fmla="*/ 0 h 1884799"/>
              <a:gd name="connsiteX1" fmla="*/ 1716833 w 4049486"/>
              <a:gd name="connsiteY1" fmla="*/ 1884784 h 1884799"/>
              <a:gd name="connsiteX2" fmla="*/ 4049486 w 4049486"/>
              <a:gd name="connsiteY2" fmla="*/ 37323 h 1884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49486" h="1884799">
                <a:moveTo>
                  <a:pt x="0" y="0"/>
                </a:moveTo>
                <a:cubicBezTo>
                  <a:pt x="520959" y="939282"/>
                  <a:pt x="1041919" y="1878564"/>
                  <a:pt x="1716833" y="1884784"/>
                </a:cubicBezTo>
                <a:cubicBezTo>
                  <a:pt x="2391747" y="1891005"/>
                  <a:pt x="4049486" y="37323"/>
                  <a:pt x="4049486" y="37323"/>
                </a:cubicBezTo>
              </a:path>
            </a:pathLst>
          </a:custGeom>
          <a:noFill/>
          <a:ln>
            <a:headEnd type="triangl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3302474" y="4665306"/>
            <a:ext cx="4413942" cy="858470"/>
          </a:xfrm>
          <a:custGeom>
            <a:avLst/>
            <a:gdLst>
              <a:gd name="connsiteX0" fmla="*/ 563 w 4413942"/>
              <a:gd name="connsiteY0" fmla="*/ 0 h 858470"/>
              <a:gd name="connsiteX1" fmla="*/ 728350 w 4413942"/>
              <a:gd name="connsiteY1" fmla="*/ 858416 h 858470"/>
              <a:gd name="connsiteX2" fmla="*/ 4413942 w 4413942"/>
              <a:gd name="connsiteY2" fmla="*/ 46653 h 85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13942" h="858470">
                <a:moveTo>
                  <a:pt x="563" y="0"/>
                </a:moveTo>
                <a:cubicBezTo>
                  <a:pt x="-3325" y="425320"/>
                  <a:pt x="-7213" y="850641"/>
                  <a:pt x="728350" y="858416"/>
                </a:cubicBezTo>
                <a:cubicBezTo>
                  <a:pt x="1463913" y="866191"/>
                  <a:pt x="4413942" y="46653"/>
                  <a:pt x="4413942" y="46653"/>
                </a:cubicBezTo>
              </a:path>
            </a:pathLst>
          </a:custGeom>
          <a:noFill/>
          <a:ln>
            <a:headEnd type="triangl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462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066800"/>
            <a:ext cx="3048000" cy="5410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multiple, heterogeneous tables in </a:t>
            </a:r>
            <a:r>
              <a:rPr lang="en-US" smtClean="0"/>
              <a:t>same document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26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Ahead: Table Segmentation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990600"/>
            <a:ext cx="4747662" cy="513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9447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Ahead: Redundancy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1054359"/>
            <a:ext cx="5207000" cy="5034710"/>
          </a:xfrm>
          <a:prstGeom prst="rect">
            <a:avLst/>
          </a:prstGeom>
        </p:spPr>
      </p:pic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228600" y="1066800"/>
            <a:ext cx="3048000" cy="5410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Inconsistent temporal granularity in a single document.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Redundancy, same data at multiple granularities (keep finest resolution)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2939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Q1: Automatically generating </a:t>
            </a:r>
            <a:r>
              <a:rPr lang="en-US" dirty="0"/>
              <a:t>time series </a:t>
            </a:r>
            <a:r>
              <a:rPr lang="en-US" smtClean="0"/>
              <a:t>extraction specifications</a:t>
            </a:r>
            <a:endParaRPr lang="en-US" dirty="0" smtClean="0"/>
          </a:p>
          <a:p>
            <a:pPr lvl="1"/>
            <a:r>
              <a:rPr lang="en-US" dirty="0" smtClean="0"/>
              <a:t>Baseline heuristic method</a:t>
            </a:r>
          </a:p>
          <a:p>
            <a:pPr lvl="1"/>
            <a:r>
              <a:rPr lang="en-US" dirty="0" smtClean="0"/>
              <a:t>Probabilistic model using global features</a:t>
            </a:r>
          </a:p>
          <a:p>
            <a:pPr lvl="1"/>
            <a:r>
              <a:rPr lang="en-US" dirty="0" smtClean="0"/>
              <a:t>Table </a:t>
            </a:r>
            <a:r>
              <a:rPr lang="en-US" dirty="0" err="1" smtClean="0"/>
              <a:t>embeddings</a:t>
            </a:r>
            <a:r>
              <a:rPr lang="en-US" dirty="0" smtClean="0"/>
              <a:t> and mode detection</a:t>
            </a:r>
            <a:endParaRPr lang="en-US" dirty="0"/>
          </a:p>
          <a:p>
            <a:r>
              <a:rPr lang="en-US" dirty="0" smtClean="0"/>
              <a:t>Q2: Mapping metadata to crisp classes and concepts in the ontology</a:t>
            </a:r>
          </a:p>
          <a:p>
            <a:pPr lvl="1"/>
            <a:r>
              <a:rPr lang="en-US" dirty="0" smtClean="0"/>
              <a:t>Baseline based on keyword match</a:t>
            </a:r>
            <a:endParaRPr lang="en-US" dirty="0"/>
          </a:p>
          <a:p>
            <a:pPr lvl="1"/>
            <a:r>
              <a:rPr lang="en-US" dirty="0" smtClean="0"/>
              <a:t>Ontology recommender system</a:t>
            </a:r>
          </a:p>
          <a:p>
            <a:pPr lvl="1"/>
            <a:r>
              <a:rPr lang="en-US" dirty="0" smtClean="0"/>
              <a:t>Co-embedding approaches of text, ontology, structure</a:t>
            </a:r>
            <a:endParaRPr lang="en-US" dirty="0"/>
          </a:p>
          <a:p>
            <a:r>
              <a:rPr lang="en-US" dirty="0" smtClean="0"/>
              <a:t>Q3: Generating causal factors and aligning them with textual assertions</a:t>
            </a:r>
          </a:p>
          <a:p>
            <a:pPr lvl="1"/>
            <a:r>
              <a:rPr lang="en-US" dirty="0" smtClean="0"/>
              <a:t>Baseline with piecewise model &amp; textual overlap features</a:t>
            </a:r>
          </a:p>
          <a:p>
            <a:pPr lvl="1"/>
            <a:r>
              <a:rPr lang="en-US" dirty="0"/>
              <a:t>Frequent </a:t>
            </a:r>
            <a:r>
              <a:rPr lang="en-US" dirty="0" smtClean="0"/>
              <a:t>pattern analysis across time series and text</a:t>
            </a:r>
          </a:p>
          <a:p>
            <a:pPr lvl="1"/>
            <a:r>
              <a:rPr lang="en-US" dirty="0" smtClean="0"/>
              <a:t>Probabilistic model for knowledge fusion/alignment</a:t>
            </a:r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28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Research Questions &amp; Goals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68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Categorization of Structured 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199" y="1066800"/>
            <a:ext cx="4212771" cy="5334000"/>
          </a:xfrm>
        </p:spPr>
        <p:txBody>
          <a:bodyPr>
            <a:normAutofit/>
          </a:bodyPr>
          <a:lstStyle/>
          <a:p>
            <a:r>
              <a:rPr lang="en-US" dirty="0" smtClean="0"/>
              <a:t>Time Series</a:t>
            </a:r>
          </a:p>
          <a:p>
            <a:pPr lvl="1"/>
            <a:r>
              <a:rPr lang="en-US" dirty="0" smtClean="0"/>
              <a:t>Temporal measures</a:t>
            </a:r>
          </a:p>
          <a:p>
            <a:pPr lvl="1"/>
            <a:r>
              <a:rPr lang="en-US" dirty="0" smtClean="0"/>
              <a:t>Useful for stat. tests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Event</a:t>
            </a:r>
          </a:p>
          <a:p>
            <a:pPr lvl="1"/>
            <a:r>
              <a:rPr lang="en-US" dirty="0" smtClean="0"/>
              <a:t>Detailed relational data</a:t>
            </a:r>
          </a:p>
          <a:p>
            <a:pPr lvl="1"/>
            <a:r>
              <a:rPr lang="en-US" dirty="0" smtClean="0"/>
              <a:t>Abstraction for CFs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Factoid Data</a:t>
            </a:r>
          </a:p>
          <a:p>
            <a:pPr lvl="1"/>
            <a:r>
              <a:rPr lang="en-US" dirty="0" smtClean="0"/>
              <a:t>Assertion of facts</a:t>
            </a:r>
          </a:p>
          <a:p>
            <a:pPr lvl="1"/>
            <a:r>
              <a:rPr lang="en-US" dirty="0" smtClean="0"/>
              <a:t>Background knowledge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670675"/>
            <a:ext cx="457200" cy="141288"/>
          </a:xfrm>
        </p:spPr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3</a:t>
            </a:fld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971" y="4799102"/>
            <a:ext cx="2743200" cy="13932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00" y="1566779"/>
            <a:ext cx="3594100" cy="812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r="17647"/>
          <a:stretch/>
        </p:blipFill>
        <p:spPr>
          <a:xfrm>
            <a:off x="4669971" y="3200609"/>
            <a:ext cx="4267200" cy="74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F830CD-155B-44E2-B503-3BCACD705026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4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Pipeline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81000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time series specifications for file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358243" y="121609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Extract data into canonical JSON format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335486" y="12192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Learn predictive mapping from metadata/values to classes in ontology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40929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Produce </a:t>
            </a:r>
            <a:r>
              <a:rPr lang="en-US" dirty="0" err="1"/>
              <a:t>triplified</a:t>
            </a:r>
            <a:r>
              <a:rPr lang="en-US" dirty="0"/>
              <a:t> representation of structured dataset</a:t>
            </a:r>
          </a:p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8243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Generate causal factors capturing high-level trends in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1000" y="3581400"/>
            <a:ext cx="2362200" cy="14478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 time series data with extractions from unstructured text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2743200" y="193999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20443" y="1936314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3"/>
          </p:cNvCxnSpPr>
          <p:nvPr/>
        </p:nvCxnSpPr>
        <p:spPr>
          <a:xfrm flipH="1" flipV="1">
            <a:off x="5720443" y="430530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45921" y="4280630"/>
            <a:ext cx="615043" cy="3110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9" idx="0"/>
          </p:cNvCxnSpPr>
          <p:nvPr/>
        </p:nvCxnSpPr>
        <p:spPr>
          <a:xfrm>
            <a:off x="7490148" y="2665445"/>
            <a:ext cx="0" cy="915955"/>
          </a:xfrm>
          <a:prstGeom prst="straightConnector1">
            <a:avLst/>
          </a:prstGeom>
          <a:ln w="762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Extracting Time Series Data: Template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6801"/>
            <a:ext cx="9144000" cy="302439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04179" y="1111765"/>
            <a:ext cx="1752600" cy="369332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Global metadata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01826" y="1112613"/>
            <a:ext cx="2209800" cy="369332"/>
          </a:xfrm>
          <a:prstGeom prst="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Series Regions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10000" y="1154668"/>
            <a:ext cx="1828800" cy="369332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Temporal Label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95600" y="5227089"/>
            <a:ext cx="2226187" cy="369332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/>
              <a:t>Time Series Metadata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09600" y="6004898"/>
            <a:ext cx="2009653" cy="369332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Aggregate Statistics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2"/>
          </p:cNvCxnSpPr>
          <p:nvPr/>
        </p:nvCxnSpPr>
        <p:spPr>
          <a:xfrm rot="5400000">
            <a:off x="1424512" y="1504386"/>
            <a:ext cx="479257" cy="432678"/>
          </a:xfrm>
          <a:prstGeom prst="curvedConnector3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10" idx="1"/>
          </p:cNvCxnSpPr>
          <p:nvPr/>
        </p:nvCxnSpPr>
        <p:spPr>
          <a:xfrm rot="10800000" flipH="1" flipV="1">
            <a:off x="3809999" y="1339333"/>
            <a:ext cx="876299" cy="1144031"/>
          </a:xfrm>
          <a:prstGeom prst="curvedConnector4">
            <a:avLst>
              <a:gd name="adj1" fmla="val -26087"/>
              <a:gd name="adj2" fmla="val 58071"/>
            </a:avLst>
          </a:prstGeom>
          <a:ln w="57150">
            <a:solidFill>
              <a:schemeClr val="accent6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0"/>
          </p:cNvCxnSpPr>
          <p:nvPr/>
        </p:nvCxnSpPr>
        <p:spPr>
          <a:xfrm rot="16200000" flipV="1">
            <a:off x="3353203" y="4571598"/>
            <a:ext cx="807489" cy="503494"/>
          </a:xfrm>
          <a:prstGeom prst="curvedConnector3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12" idx="0"/>
          </p:cNvCxnSpPr>
          <p:nvPr/>
        </p:nvCxnSpPr>
        <p:spPr>
          <a:xfrm rot="16200000" flipV="1">
            <a:off x="1006054" y="5396524"/>
            <a:ext cx="1063699" cy="153049"/>
          </a:xfrm>
          <a:prstGeom prst="curvedConnector3">
            <a:avLst/>
          </a:prstGeom>
          <a:ln w="57150">
            <a:solidFill>
              <a:schemeClr val="bg2">
                <a:lumMod val="5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stCxn id="9" idx="3"/>
          </p:cNvCxnSpPr>
          <p:nvPr/>
        </p:nvCxnSpPr>
        <p:spPr>
          <a:xfrm flipH="1">
            <a:off x="8077200" y="1297279"/>
            <a:ext cx="734426" cy="1871886"/>
          </a:xfrm>
          <a:prstGeom prst="curvedConnector4">
            <a:avLst>
              <a:gd name="adj1" fmla="val -31126"/>
              <a:gd name="adj2" fmla="val 54933"/>
            </a:avLst>
          </a:prstGeom>
          <a:ln w="57150">
            <a:solidFill>
              <a:schemeClr val="accent4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92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Extracting Time Series Data: </a:t>
            </a:r>
            <a:r>
              <a:rPr lang="en-US" sz="3600" dirty="0" smtClean="0"/>
              <a:t>Observations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6801"/>
            <a:ext cx="9144000" cy="302439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04179" y="1111765"/>
            <a:ext cx="1752600" cy="369332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Global metadata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01826" y="1112613"/>
            <a:ext cx="2209800" cy="369332"/>
          </a:xfrm>
          <a:prstGeom prst="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Series Regions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10000" y="1154668"/>
            <a:ext cx="1828800" cy="369332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Temporal Label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95600" y="5227089"/>
            <a:ext cx="2226187" cy="369332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/>
              <a:t>Time Series Metadata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09600" y="6004898"/>
            <a:ext cx="2009653" cy="369332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Aggregate Statistics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2"/>
          </p:cNvCxnSpPr>
          <p:nvPr/>
        </p:nvCxnSpPr>
        <p:spPr>
          <a:xfrm rot="5400000">
            <a:off x="1424512" y="1504386"/>
            <a:ext cx="479257" cy="432678"/>
          </a:xfrm>
          <a:prstGeom prst="curvedConnector3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10" idx="1"/>
          </p:cNvCxnSpPr>
          <p:nvPr/>
        </p:nvCxnSpPr>
        <p:spPr>
          <a:xfrm rot="10800000" flipH="1" flipV="1">
            <a:off x="3809999" y="1339333"/>
            <a:ext cx="876299" cy="1144031"/>
          </a:xfrm>
          <a:prstGeom prst="curvedConnector4">
            <a:avLst>
              <a:gd name="adj1" fmla="val -26087"/>
              <a:gd name="adj2" fmla="val 58071"/>
            </a:avLst>
          </a:prstGeom>
          <a:ln w="57150">
            <a:solidFill>
              <a:schemeClr val="accent6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0"/>
          </p:cNvCxnSpPr>
          <p:nvPr/>
        </p:nvCxnSpPr>
        <p:spPr>
          <a:xfrm rot="16200000" flipV="1">
            <a:off x="3353203" y="4571598"/>
            <a:ext cx="807489" cy="503494"/>
          </a:xfrm>
          <a:prstGeom prst="curvedConnector3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12" idx="0"/>
          </p:cNvCxnSpPr>
          <p:nvPr/>
        </p:nvCxnSpPr>
        <p:spPr>
          <a:xfrm rot="16200000" flipV="1">
            <a:off x="1006054" y="5396524"/>
            <a:ext cx="1063699" cy="153049"/>
          </a:xfrm>
          <a:prstGeom prst="curvedConnector3">
            <a:avLst/>
          </a:prstGeom>
          <a:ln w="57150">
            <a:solidFill>
              <a:schemeClr val="bg2">
                <a:lumMod val="5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stCxn id="9" idx="3"/>
          </p:cNvCxnSpPr>
          <p:nvPr/>
        </p:nvCxnSpPr>
        <p:spPr>
          <a:xfrm flipH="1">
            <a:off x="8077200" y="1297279"/>
            <a:ext cx="734426" cy="1871886"/>
          </a:xfrm>
          <a:prstGeom prst="curvedConnector4">
            <a:avLst>
              <a:gd name="adj1" fmla="val -31126"/>
              <a:gd name="adj2" fmla="val 54933"/>
            </a:avLst>
          </a:prstGeom>
          <a:ln w="57150">
            <a:solidFill>
              <a:schemeClr val="accent4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8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Extracting Time Series Data: </a:t>
            </a:r>
            <a:r>
              <a:rPr lang="en-US" sz="3600" dirty="0" smtClean="0"/>
              <a:t>Observations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6801"/>
            <a:ext cx="9144000" cy="302439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04179" y="1111765"/>
            <a:ext cx="1752600" cy="369332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Global metadata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01826" y="1112613"/>
            <a:ext cx="2209800" cy="369332"/>
          </a:xfrm>
          <a:prstGeom prst="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Series Regions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10000" y="1154668"/>
            <a:ext cx="1828800" cy="369332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Temporal Label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95600" y="5227089"/>
            <a:ext cx="2226187" cy="369332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/>
              <a:t>Time Series Metadata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09600" y="6004898"/>
            <a:ext cx="2009653" cy="369332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Aggregate Statistics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2"/>
          </p:cNvCxnSpPr>
          <p:nvPr/>
        </p:nvCxnSpPr>
        <p:spPr>
          <a:xfrm rot="5400000">
            <a:off x="1424512" y="1504386"/>
            <a:ext cx="479257" cy="432678"/>
          </a:xfrm>
          <a:prstGeom prst="curvedConnector3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10" idx="1"/>
          </p:cNvCxnSpPr>
          <p:nvPr/>
        </p:nvCxnSpPr>
        <p:spPr>
          <a:xfrm rot="10800000" flipH="1" flipV="1">
            <a:off x="3809999" y="1339333"/>
            <a:ext cx="876299" cy="1144031"/>
          </a:xfrm>
          <a:prstGeom prst="curvedConnector4">
            <a:avLst>
              <a:gd name="adj1" fmla="val -26087"/>
              <a:gd name="adj2" fmla="val 58071"/>
            </a:avLst>
          </a:prstGeom>
          <a:ln w="57150">
            <a:solidFill>
              <a:schemeClr val="accent6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0"/>
          </p:cNvCxnSpPr>
          <p:nvPr/>
        </p:nvCxnSpPr>
        <p:spPr>
          <a:xfrm rot="16200000" flipV="1">
            <a:off x="3353203" y="4571598"/>
            <a:ext cx="807489" cy="503494"/>
          </a:xfrm>
          <a:prstGeom prst="curvedConnector3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12" idx="0"/>
          </p:cNvCxnSpPr>
          <p:nvPr/>
        </p:nvCxnSpPr>
        <p:spPr>
          <a:xfrm rot="16200000" flipV="1">
            <a:off x="1006054" y="5396524"/>
            <a:ext cx="1063699" cy="153049"/>
          </a:xfrm>
          <a:prstGeom prst="curvedConnector3">
            <a:avLst/>
          </a:prstGeom>
          <a:ln w="57150">
            <a:solidFill>
              <a:schemeClr val="bg2">
                <a:lumMod val="5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stCxn id="9" idx="3"/>
          </p:cNvCxnSpPr>
          <p:nvPr/>
        </p:nvCxnSpPr>
        <p:spPr>
          <a:xfrm flipH="1">
            <a:off x="8077200" y="1297279"/>
            <a:ext cx="734426" cy="1871886"/>
          </a:xfrm>
          <a:prstGeom prst="curvedConnector4">
            <a:avLst>
              <a:gd name="adj1" fmla="val -31126"/>
              <a:gd name="adj2" fmla="val 54933"/>
            </a:avLst>
          </a:prstGeom>
          <a:ln w="57150">
            <a:solidFill>
              <a:schemeClr val="accent4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257800" y="5366657"/>
            <a:ext cx="342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Data is spatially organized, with a large portion following the same pattern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846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Time Series Data: </a:t>
            </a:r>
            <a:r>
              <a:rPr lang="en-US" sz="3600" dirty="0"/>
              <a:t>Observations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6801"/>
            <a:ext cx="9144000" cy="302439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04179" y="1111765"/>
            <a:ext cx="1752600" cy="369332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Global metadata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01826" y="1112613"/>
            <a:ext cx="2209800" cy="369332"/>
          </a:xfrm>
          <a:prstGeom prst="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Series Regions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10000" y="1154668"/>
            <a:ext cx="1828800" cy="369332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Temporal Label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95600" y="5227089"/>
            <a:ext cx="2226187" cy="369332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/>
              <a:t>Time Series Metadata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09600" y="6004898"/>
            <a:ext cx="2009653" cy="369332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Aggregate Statistics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2"/>
          </p:cNvCxnSpPr>
          <p:nvPr/>
        </p:nvCxnSpPr>
        <p:spPr>
          <a:xfrm rot="5400000">
            <a:off x="1424512" y="1504386"/>
            <a:ext cx="479257" cy="432678"/>
          </a:xfrm>
          <a:prstGeom prst="curvedConnector3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10" idx="1"/>
          </p:cNvCxnSpPr>
          <p:nvPr/>
        </p:nvCxnSpPr>
        <p:spPr>
          <a:xfrm rot="10800000" flipH="1" flipV="1">
            <a:off x="3809999" y="1339333"/>
            <a:ext cx="876299" cy="1144031"/>
          </a:xfrm>
          <a:prstGeom prst="curvedConnector4">
            <a:avLst>
              <a:gd name="adj1" fmla="val -26087"/>
              <a:gd name="adj2" fmla="val 58071"/>
            </a:avLst>
          </a:prstGeom>
          <a:ln w="57150">
            <a:solidFill>
              <a:schemeClr val="accent6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0"/>
          </p:cNvCxnSpPr>
          <p:nvPr/>
        </p:nvCxnSpPr>
        <p:spPr>
          <a:xfrm rot="16200000" flipV="1">
            <a:off x="3353203" y="4571598"/>
            <a:ext cx="807489" cy="503494"/>
          </a:xfrm>
          <a:prstGeom prst="curvedConnector3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12" idx="0"/>
          </p:cNvCxnSpPr>
          <p:nvPr/>
        </p:nvCxnSpPr>
        <p:spPr>
          <a:xfrm rot="16200000" flipV="1">
            <a:off x="1006054" y="5396524"/>
            <a:ext cx="1063699" cy="153049"/>
          </a:xfrm>
          <a:prstGeom prst="curvedConnector3">
            <a:avLst/>
          </a:prstGeom>
          <a:ln w="57150">
            <a:solidFill>
              <a:schemeClr val="bg2">
                <a:lumMod val="5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stCxn id="9" idx="3"/>
          </p:cNvCxnSpPr>
          <p:nvPr/>
        </p:nvCxnSpPr>
        <p:spPr>
          <a:xfrm flipH="1">
            <a:off x="8077200" y="1297279"/>
            <a:ext cx="734426" cy="1871886"/>
          </a:xfrm>
          <a:prstGeom prst="curvedConnector4">
            <a:avLst>
              <a:gd name="adj1" fmla="val -31126"/>
              <a:gd name="adj2" fmla="val 54933"/>
            </a:avLst>
          </a:prstGeom>
          <a:ln w="57150">
            <a:solidFill>
              <a:schemeClr val="accent4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Process 1"/>
          <p:cNvSpPr/>
          <p:nvPr/>
        </p:nvSpPr>
        <p:spPr>
          <a:xfrm>
            <a:off x="4572000" y="3746632"/>
            <a:ext cx="4572000" cy="272533"/>
          </a:xfrm>
          <a:prstGeom prst="flowChartProcess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257800" y="5366657"/>
            <a:ext cx="342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Time series occur either in row or column orientations with start/end of span</a:t>
            </a:r>
          </a:p>
        </p:txBody>
      </p:sp>
    </p:spTree>
    <p:extLst>
      <p:ext uri="{BB962C8B-B14F-4D97-AF65-F5344CB8AC3E}">
        <p14:creationId xmlns:p14="http://schemas.microsoft.com/office/powerpoint/2010/main" val="750526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Time Series Data: </a:t>
            </a:r>
            <a:r>
              <a:rPr lang="en-US" sz="3600" dirty="0"/>
              <a:t>Observations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6801"/>
            <a:ext cx="9144000" cy="302439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04179" y="1111765"/>
            <a:ext cx="1752600" cy="369332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Global metadata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01826" y="1112613"/>
            <a:ext cx="2209800" cy="369332"/>
          </a:xfrm>
          <a:prstGeom prst="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Series Regions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10000" y="1154668"/>
            <a:ext cx="1828800" cy="369332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Temporal Label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95600" y="5227089"/>
            <a:ext cx="2226187" cy="369332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/>
              <a:t>Time Series Metadata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09600" y="6004898"/>
            <a:ext cx="2009653" cy="369332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Aggregate Statistics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2"/>
          </p:cNvCxnSpPr>
          <p:nvPr/>
        </p:nvCxnSpPr>
        <p:spPr>
          <a:xfrm rot="5400000">
            <a:off x="1424512" y="1504386"/>
            <a:ext cx="479257" cy="432678"/>
          </a:xfrm>
          <a:prstGeom prst="curvedConnector3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10" idx="1"/>
          </p:cNvCxnSpPr>
          <p:nvPr/>
        </p:nvCxnSpPr>
        <p:spPr>
          <a:xfrm rot="10800000" flipH="1" flipV="1">
            <a:off x="3809999" y="1339333"/>
            <a:ext cx="876299" cy="1144031"/>
          </a:xfrm>
          <a:prstGeom prst="curvedConnector4">
            <a:avLst>
              <a:gd name="adj1" fmla="val -26087"/>
              <a:gd name="adj2" fmla="val 58071"/>
            </a:avLst>
          </a:prstGeom>
          <a:ln w="57150">
            <a:solidFill>
              <a:schemeClr val="accent6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0"/>
          </p:cNvCxnSpPr>
          <p:nvPr/>
        </p:nvCxnSpPr>
        <p:spPr>
          <a:xfrm rot="16200000" flipV="1">
            <a:off x="3353203" y="4571598"/>
            <a:ext cx="807489" cy="503494"/>
          </a:xfrm>
          <a:prstGeom prst="curvedConnector3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12" idx="0"/>
          </p:cNvCxnSpPr>
          <p:nvPr/>
        </p:nvCxnSpPr>
        <p:spPr>
          <a:xfrm rot="16200000" flipV="1">
            <a:off x="1006054" y="5396524"/>
            <a:ext cx="1063699" cy="153049"/>
          </a:xfrm>
          <a:prstGeom prst="curvedConnector3">
            <a:avLst/>
          </a:prstGeom>
          <a:ln w="57150">
            <a:solidFill>
              <a:schemeClr val="bg2">
                <a:lumMod val="5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stCxn id="9" idx="3"/>
          </p:cNvCxnSpPr>
          <p:nvPr/>
        </p:nvCxnSpPr>
        <p:spPr>
          <a:xfrm flipH="1">
            <a:off x="8077200" y="1297279"/>
            <a:ext cx="734426" cy="1871886"/>
          </a:xfrm>
          <a:prstGeom prst="curvedConnector4">
            <a:avLst>
              <a:gd name="adj1" fmla="val -31126"/>
              <a:gd name="adj2" fmla="val 54933"/>
            </a:avLst>
          </a:prstGeom>
          <a:ln w="57150">
            <a:solidFill>
              <a:schemeClr val="accent4">
                <a:lumMod val="60000"/>
                <a:lumOff val="40000"/>
              </a:schemeClr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Process 1"/>
          <p:cNvSpPr/>
          <p:nvPr/>
        </p:nvSpPr>
        <p:spPr>
          <a:xfrm>
            <a:off x="4572000" y="3746632"/>
            <a:ext cx="4572000" cy="272533"/>
          </a:xfrm>
          <a:prstGeom prst="flowChartProcess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rocess 14"/>
          <p:cNvSpPr/>
          <p:nvPr/>
        </p:nvSpPr>
        <p:spPr>
          <a:xfrm>
            <a:off x="4572000" y="2284823"/>
            <a:ext cx="4572000" cy="272533"/>
          </a:xfrm>
          <a:prstGeom prst="flowChartProcess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257800" y="5366657"/>
            <a:ext cx="342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Temporal labels apply to all time series spans and are in a </a:t>
            </a:r>
            <a:r>
              <a:rPr lang="en-US" sz="2000" smtClean="0"/>
              <a:t>parallel spatial location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09049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GLAIVE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rgbClr val="FF0000"/>
          </a:solidFill>
          <a:prstDash val="dash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30038</TotalTime>
  <Words>1287</Words>
  <Application>Microsoft Macintosh PowerPoint</Application>
  <PresentationFormat>On-screen Show (4:3)</PresentationFormat>
  <Paragraphs>307</Paragraphs>
  <Slides>28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Calibri</vt:lpstr>
      <vt:lpstr>Consolas</vt:lpstr>
      <vt:lpstr>Helvetica Neue</vt:lpstr>
      <vt:lpstr>Helvetica Neue Condensed Black</vt:lpstr>
      <vt:lpstr>Helvetica Neue Light</vt:lpstr>
      <vt:lpstr>Mangal</vt:lpstr>
      <vt:lpstr>ＭＳ Ｐゴシック</vt:lpstr>
      <vt:lpstr>1_GLAIVE Template</vt:lpstr>
      <vt:lpstr>ELICIT:  A System for Extracting and Organizing Causal Information</vt:lpstr>
      <vt:lpstr>Outline</vt:lpstr>
      <vt:lpstr>Categorization of Structured Sources</vt:lpstr>
      <vt:lpstr>Time Series Pipeline</vt:lpstr>
      <vt:lpstr>Extracting Time Series Data: Template</vt:lpstr>
      <vt:lpstr>Extracting Time Series Data: Observations</vt:lpstr>
      <vt:lpstr>Extracting Time Series Data: Observations</vt:lpstr>
      <vt:lpstr>Extracting Time Series Data: Observations</vt:lpstr>
      <vt:lpstr>Extracting Time Series Data: Observations</vt:lpstr>
      <vt:lpstr>Extracting Time Series Data: Observations</vt:lpstr>
      <vt:lpstr>Time Series Pipeline</vt:lpstr>
      <vt:lpstr>Time Series Pipeline</vt:lpstr>
      <vt:lpstr>Abstracting TS template to specification</vt:lpstr>
      <vt:lpstr>Time Series Pipeline</vt:lpstr>
      <vt:lpstr>Generating Canonical Output</vt:lpstr>
      <vt:lpstr>Time Series Pipeline</vt:lpstr>
      <vt:lpstr>Mapping TS Metadata to Ontology</vt:lpstr>
      <vt:lpstr>Time Series Pipeline</vt:lpstr>
      <vt:lpstr>Triplification</vt:lpstr>
      <vt:lpstr>Time Series Pipeline</vt:lpstr>
      <vt:lpstr>Generating CFs from TS data</vt:lpstr>
      <vt:lpstr>Time Series Pipeline</vt:lpstr>
      <vt:lpstr>Time Series Pipeline</vt:lpstr>
      <vt:lpstr>Demonstration of toolchain</vt:lpstr>
      <vt:lpstr>Challenges Ahead: Span Detection</vt:lpstr>
      <vt:lpstr>Challenges Ahead: Table Segmentation</vt:lpstr>
      <vt:lpstr>Challenges Ahead: Redundancy</vt:lpstr>
      <vt:lpstr>Key Research Questions &amp; Goals</vt:lpstr>
    </vt:vector>
  </TitlesOfParts>
  <Company>USC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GLAIVE: Graphics-based Learning Approach Integrated with Vision Elements</dc:title>
  <dc:creator>Jongmoo Choi</dc:creator>
  <cp:lastModifiedBy>Jay Pujara</cp:lastModifiedBy>
  <cp:revision>823</cp:revision>
  <cp:lastPrinted>2015-07-22T18:31:35Z</cp:lastPrinted>
  <dcterms:created xsi:type="dcterms:W3CDTF">2014-09-16T19:07:40Z</dcterms:created>
  <dcterms:modified xsi:type="dcterms:W3CDTF">2018-01-05T23:00:08Z</dcterms:modified>
</cp:coreProperties>
</file>